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3"/>
  </p:notesMasterIdLst>
  <p:sldIdLst>
    <p:sldId id="274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264" r:id="rId3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8000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76" autoAdjust="0"/>
    <p:restoredTop sz="94660"/>
  </p:normalViewPr>
  <p:slideViewPr>
    <p:cSldViewPr>
      <p:cViewPr varScale="1">
        <p:scale>
          <a:sx n="84" d="100"/>
          <a:sy n="84" d="100"/>
        </p:scale>
        <p:origin x="-10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715436" cy="257176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800" b="1" smtClean="0">
                <a:solidFill>
                  <a:srgbClr val="7030A0"/>
                </a:solidFill>
              </a:rPr>
              <a:t>ТЕМА:</a:t>
            </a:r>
            <a:r>
              <a:rPr lang="ru-RU" sz="3800" b="1" dirty="0" smtClean="0">
                <a:solidFill>
                  <a:srgbClr val="7030A0"/>
                </a:solidFill>
              </a:rPr>
              <a:t/>
            </a:r>
            <a:br>
              <a:rPr lang="ru-RU" sz="3800" b="1" dirty="0" smtClean="0">
                <a:solidFill>
                  <a:srgbClr val="7030A0"/>
                </a:solidFill>
              </a:rPr>
            </a:br>
            <a:r>
              <a:rPr lang="ru-RU" sz="3800" b="1" dirty="0" smtClean="0">
                <a:solidFill>
                  <a:srgbClr val="7030A0"/>
                </a:solidFill>
              </a:rPr>
              <a:t>«ФОРМЫ И МОДЕЛИ ГОСУДАРСТВЕННО-ЧАСТНОГО ПАРТНЕРСТВА»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0825" y="3538301"/>
            <a:ext cx="8458200" cy="1654647"/>
          </a:xfrm>
        </p:spPr>
        <p:txBody>
          <a:bodyPr>
            <a:noAutofit/>
          </a:bodyPr>
          <a:lstStyle/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ru-RU" sz="3000" b="1" dirty="0">
                <a:solidFill>
                  <a:schemeClr val="tx1"/>
                </a:solidFill>
              </a:rPr>
              <a:t>Общие формы государственно-частного партнерства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ru-RU" sz="3000" b="1" dirty="0" smtClean="0">
                <a:solidFill>
                  <a:schemeClr val="tx1"/>
                </a:solidFill>
              </a:rPr>
              <a:t>Модели </a:t>
            </a:r>
            <a:r>
              <a:rPr lang="ru-RU" sz="3000" b="1" dirty="0">
                <a:solidFill>
                  <a:schemeClr val="tx1"/>
                </a:solidFill>
              </a:rPr>
              <a:t>государственно-частного партнерства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50825" y="4365625"/>
            <a:ext cx="8458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3075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Выделяются </a:t>
            </a:r>
            <a:r>
              <a:rPr lang="ru-RU" b="1" dirty="0">
                <a:solidFill>
                  <a:srgbClr val="C00000"/>
                </a:solidFill>
              </a:rPr>
              <a:t>следующие модели контрактов: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а</a:t>
            </a:r>
            <a:r>
              <a:rPr lang="ru-RU" b="1" dirty="0">
                <a:solidFill>
                  <a:schemeClr val="tx1"/>
                </a:solidFill>
              </a:rPr>
              <a:t>) </a:t>
            </a:r>
            <a:r>
              <a:rPr lang="ru-RU" b="1" dirty="0">
                <a:solidFill>
                  <a:srgbClr val="0000FF"/>
                </a:solidFill>
              </a:rPr>
              <a:t>Модель строительство - владение – управление - передача</a:t>
            </a:r>
            <a:r>
              <a:rPr lang="ru-RU" b="1" dirty="0">
                <a:solidFill>
                  <a:schemeClr val="tx1"/>
                </a:solidFill>
              </a:rPr>
              <a:t> предполагает строительство частным бизнесом нового объекта публичной собственности (объекта инфраструктуры) на собственные и заемные средства. Частный бизнес управляет им на правах владения и пользования в течение определенного в контракте срока.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33174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651" y="980728"/>
            <a:ext cx="8686800" cy="525658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Для </a:t>
            </a:r>
            <a:r>
              <a:rPr lang="ru-RU" b="1" dirty="0">
                <a:solidFill>
                  <a:schemeClr val="tx1"/>
                </a:solidFill>
              </a:rPr>
              <a:t>обеспечения возврата инвестиций публичные власти выкупают инфраструктурные услуги, обеспечивающие определенный в договоре уровень доходов, либо окупаемость инвестиций обеспечивается за счет предоставления услуг потребителям по прямо или косвенно регулируемым публичной властью тарифам или ценам. После окончания срока действия контракта объект передается в публичную собственность.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02076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0516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б</a:t>
            </a:r>
            <a:r>
              <a:rPr lang="ru-RU" b="1" dirty="0">
                <a:solidFill>
                  <a:schemeClr val="tx1"/>
                </a:solidFill>
              </a:rPr>
              <a:t>) </a:t>
            </a:r>
            <a:r>
              <a:rPr lang="ru-RU" b="1" dirty="0">
                <a:solidFill>
                  <a:srgbClr val="0000FF"/>
                </a:solidFill>
              </a:rPr>
              <a:t>Модель строительство – управление – передача</a:t>
            </a:r>
            <a:r>
              <a:rPr lang="ru-RU" b="1" dirty="0">
                <a:solidFill>
                  <a:schemeClr val="tx1"/>
                </a:solidFill>
              </a:rPr>
              <a:t> предполагает строительство частным бизнесом нового объекта публичной собственности. Частный бизнес управляет им на праве пользования (но не владения) в течение определенного в контракте срока. Устанавливаются гарантии обеспечения возврата инвестиций. После окончания срока действия контракта объект передается в публичную собственность.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55369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939" y="1124744"/>
            <a:ext cx="8686800" cy="504056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</a:t>
            </a:r>
            <a:r>
              <a:rPr lang="ru-RU" b="1" dirty="0">
                <a:solidFill>
                  <a:schemeClr val="tx1"/>
                </a:solidFill>
              </a:rPr>
              <a:t>) </a:t>
            </a:r>
            <a:r>
              <a:rPr lang="ru-RU" b="1" dirty="0">
                <a:solidFill>
                  <a:srgbClr val="0000FF"/>
                </a:solidFill>
              </a:rPr>
              <a:t>Модель строительство – передача – управление </a:t>
            </a:r>
            <a:r>
              <a:rPr lang="ru-RU" b="1" dirty="0" smtClean="0">
                <a:solidFill>
                  <a:schemeClr val="tx1"/>
                </a:solidFill>
              </a:rPr>
              <a:t>предполагает </a:t>
            </a:r>
            <a:r>
              <a:rPr lang="ru-RU" b="1" dirty="0">
                <a:solidFill>
                  <a:schemeClr val="tx1"/>
                </a:solidFill>
              </a:rPr>
              <a:t>строительство частным бизнесом нового объекта публичной собственности и передачу его в публичную собственность сразу по завершении стадии строительства. После приема объекта публичным собственником объект в соответствии с новым договором передается в управление/эксплуатацию компании, построившей объект.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63421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080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г</a:t>
            </a:r>
            <a:r>
              <a:rPr lang="ru-RU" b="1" dirty="0">
                <a:solidFill>
                  <a:schemeClr val="tx1"/>
                </a:solidFill>
              </a:rPr>
              <a:t>) </a:t>
            </a:r>
            <a:r>
              <a:rPr lang="ru-RU" b="1" dirty="0">
                <a:solidFill>
                  <a:srgbClr val="0000FF"/>
                </a:solidFill>
              </a:rPr>
              <a:t>Модель строительство – владение – </a:t>
            </a:r>
            <a:r>
              <a:rPr lang="ru-RU" b="1" dirty="0" smtClean="0">
                <a:solidFill>
                  <a:srgbClr val="0000FF"/>
                </a:solidFill>
              </a:rPr>
              <a:t>управление </a:t>
            </a:r>
            <a:r>
              <a:rPr lang="ru-RU" b="1" dirty="0" smtClean="0">
                <a:solidFill>
                  <a:schemeClr val="tx1"/>
                </a:solidFill>
              </a:rPr>
              <a:t>предполагает </a:t>
            </a:r>
            <a:r>
              <a:rPr lang="ru-RU" b="1" dirty="0">
                <a:solidFill>
                  <a:schemeClr val="tx1"/>
                </a:solidFill>
              </a:rPr>
              <a:t>строительство частным бизнесом нового объекта публичной собственности и управление им частным бизнесом на правах владения и пользования. На компании лежит ответственность за строительство, управление, эксплуатацию, обслуживание объекта.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00117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4</a:t>
            </a:r>
            <a:r>
              <a:rPr lang="ru-RU" sz="3300" b="1" dirty="0">
                <a:solidFill>
                  <a:schemeClr val="tx1"/>
                </a:solidFill>
              </a:rPr>
              <a:t>) </a:t>
            </a:r>
            <a:r>
              <a:rPr lang="ru-RU" sz="3300" b="1" dirty="0">
                <a:solidFill>
                  <a:srgbClr val="009900"/>
                </a:solidFill>
              </a:rPr>
              <a:t>Акционирование и приватизация с сохранением контрольного пакета.</a:t>
            </a:r>
            <a:r>
              <a:rPr lang="ru-RU" sz="3300" b="1" dirty="0">
                <a:solidFill>
                  <a:schemeClr val="tx1"/>
                </a:solidFill>
              </a:rPr>
              <a:t> Частный бизнес приобретает часть пакета акций предприятия, находящегося в государственной или муниципальной собственности.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363748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84473"/>
            <a:ext cx="8686800" cy="6213177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В </a:t>
            </a:r>
            <a:r>
              <a:rPr lang="ru-RU" b="1" dirty="0">
                <a:solidFill>
                  <a:srgbClr val="C00000"/>
                </a:solidFill>
              </a:rPr>
              <a:t>практике РФ формы публично-частного партнерства чаще классифицируются исходя из организационно-правовых форм, с применением которые преимущественно заключаются соглашения публично-частного партнерства: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инвестиционные соглашения (контракты с инвестиционными обязательствами частного бизнеса);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договоры аренды государственного и муниципального имущества, включая лизинговые соглашения;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88519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933" y="1268760"/>
            <a:ext cx="8686800" cy="4525962"/>
          </a:xfrm>
        </p:spPr>
        <p:txBody>
          <a:bodyPr/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3) концессии </a:t>
            </a:r>
            <a:r>
              <a:rPr lang="ru-RU" b="1" dirty="0">
                <a:solidFill>
                  <a:schemeClr val="tx1"/>
                </a:solidFill>
              </a:rPr>
              <a:t>(концессионные соглашения);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) совместное инвестирование (участие в капитале), создание совместных акционерных предприятий;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5</a:t>
            </a:r>
            <a:r>
              <a:rPr lang="ru-RU" b="1" dirty="0">
                <a:solidFill>
                  <a:schemeClr val="tx1"/>
                </a:solidFill>
              </a:rPr>
              <a:t>) соглашения о разделе продукции (СРП);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6</a:t>
            </a:r>
            <a:r>
              <a:rPr lang="ru-RU" b="1" dirty="0">
                <a:solidFill>
                  <a:schemeClr val="tx1"/>
                </a:solidFill>
              </a:rPr>
              <a:t>) контракты, сочетающие в себе различные виды работ и отношений собственности.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62096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модели государственно-частного партнерства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1.</a:t>
            </a:r>
            <a:r>
              <a:rPr lang="ru-RU" b="1" dirty="0" smtClean="0">
                <a:solidFill>
                  <a:srgbClr val="009900"/>
                </a:solidFill>
              </a:rPr>
              <a:t>Инвестиционные </a:t>
            </a:r>
            <a:r>
              <a:rPr lang="ru-RU" b="1" dirty="0">
                <a:solidFill>
                  <a:srgbClr val="009900"/>
                </a:solidFill>
              </a:rPr>
              <a:t>договоры (соглашения).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Для </a:t>
            </a:r>
            <a:r>
              <a:rPr lang="ru-RU" b="1" dirty="0">
                <a:solidFill>
                  <a:schemeClr val="tx1"/>
                </a:solidFill>
              </a:rPr>
              <a:t>реализации проектов ГЧП используются контракты, предполагающие </a:t>
            </a:r>
            <a:r>
              <a:rPr lang="ru-RU" b="1" dirty="0" err="1">
                <a:solidFill>
                  <a:schemeClr val="tx1"/>
                </a:solidFill>
              </a:rPr>
              <a:t>софинансирование</a:t>
            </a:r>
            <a:r>
              <a:rPr lang="ru-RU" b="1" dirty="0">
                <a:solidFill>
                  <a:schemeClr val="tx1"/>
                </a:solidFill>
              </a:rPr>
              <a:t> в той или иной форме таких проектов со стороны бизнеса, а также определенные обязательства в отношении бизнеса со стороны государства.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975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369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Такие </a:t>
            </a:r>
            <a:r>
              <a:rPr lang="ru-RU" b="1" dirty="0">
                <a:solidFill>
                  <a:schemeClr val="tx1"/>
                </a:solidFill>
              </a:rPr>
              <a:t>контракты заключаются с целью достижения важных для государства социальных целей, определенных в </a:t>
            </a:r>
            <a:r>
              <a:rPr lang="ru-RU" b="1" dirty="0">
                <a:solidFill>
                  <a:srgbClr val="C00000"/>
                </a:solidFill>
              </a:rPr>
              <a:t>программах развития территорий</a:t>
            </a:r>
            <a:r>
              <a:rPr lang="ru-RU" b="1" dirty="0">
                <a:solidFill>
                  <a:schemeClr val="tx1"/>
                </a:solidFill>
              </a:rPr>
              <a:t> или </a:t>
            </a:r>
            <a:r>
              <a:rPr lang="ru-RU" b="1" dirty="0">
                <a:solidFill>
                  <a:srgbClr val="C00000"/>
                </a:solidFill>
              </a:rPr>
              <a:t>целевых программах</a:t>
            </a:r>
            <a:r>
              <a:rPr lang="ru-RU" b="1" dirty="0">
                <a:solidFill>
                  <a:schemeClr val="tx1"/>
                </a:solidFill>
              </a:rPr>
              <a:t> развития отдельных отраслей.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российской практике, такие контракты классифицируются как инвестиционные соглашения (договоры), которые осуществляются в соответствии с законодательством, регулирующим инвестиционную деятельность и участие в ней органов государственной власти.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66523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092" y="620688"/>
            <a:ext cx="8686800" cy="8382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</a:rPr>
              <a:t>ВОПРОС 1. ОБЩИЕ ФОРМЫ ГОСУДАРСТВЕННО-ЧАСТНОГО ПАРТНЕРСТВА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04800" y="2060847"/>
            <a:ext cx="8686800" cy="466062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C00000"/>
                </a:solidFill>
              </a:rPr>
              <a:t>В </a:t>
            </a:r>
            <a:r>
              <a:rPr lang="ru-RU" sz="2800" b="1" dirty="0">
                <a:solidFill>
                  <a:srgbClr val="C00000"/>
                </a:solidFill>
              </a:rPr>
              <a:t>международной практике используется классификация форм публично-частного партнерства Всемирного банка: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1</a:t>
            </a:r>
            <a:r>
              <a:rPr lang="ru-RU" sz="2800" b="1" dirty="0">
                <a:solidFill>
                  <a:schemeClr val="tx1"/>
                </a:solidFill>
              </a:rPr>
              <a:t>) </a:t>
            </a:r>
            <a:r>
              <a:rPr lang="ru-RU" sz="2800" b="1" dirty="0">
                <a:solidFill>
                  <a:srgbClr val="009900"/>
                </a:solidFill>
              </a:rPr>
              <a:t>Управленческие контракты и договоры аренды.</a:t>
            </a:r>
            <a:r>
              <a:rPr lang="ru-RU" sz="2800" b="1" dirty="0">
                <a:solidFill>
                  <a:schemeClr val="tx1"/>
                </a:solidFill>
              </a:rPr>
              <a:t> В этой форме частный бизнес получает в управление на условиях собственника или берет в аренду объект муниципальной или государственной собственности на определенный период времени для обеспечения определенных собственником имущества </a:t>
            </a:r>
            <a:r>
              <a:rPr lang="ru-RU" sz="2800" b="1" dirty="0" smtClean="0">
                <a:solidFill>
                  <a:schemeClr val="tx1"/>
                </a:solidFill>
              </a:rPr>
              <a:t>услуг населению </a:t>
            </a:r>
            <a:r>
              <a:rPr lang="ru-RU" sz="2800" b="1" dirty="0">
                <a:solidFill>
                  <a:schemeClr val="tx1"/>
                </a:solidFill>
              </a:rPr>
              <a:t>или иным третьим лицам. 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7D020CA-3800-4E74-9DEA-27EF0308C088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576064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>
                <a:solidFill>
                  <a:srgbClr val="009900"/>
                </a:solidFill>
              </a:rPr>
              <a:t>Государственно-частное партнерство на основе отношений аренды государственного </a:t>
            </a:r>
            <a:r>
              <a:rPr lang="ru-RU" b="1" dirty="0" smtClean="0">
                <a:solidFill>
                  <a:srgbClr val="009900"/>
                </a:solidFill>
              </a:rPr>
              <a:t>имущества.</a:t>
            </a:r>
            <a:endParaRPr lang="ru-RU" b="1" dirty="0">
              <a:solidFill>
                <a:srgbClr val="009900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целях ГЧП объект государственной собственности сдается в аренду частному бизнесу на определенных условиях с целью решения арендатором общественно значимых для государственных задач. При этом договором аренды могут предусматриваться определенные льготные условия для арендатора.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837336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ГЧП </a:t>
            </a:r>
            <a:r>
              <a:rPr lang="ru-RU" b="1" dirty="0">
                <a:solidFill>
                  <a:schemeClr val="tx1"/>
                </a:solidFill>
              </a:rPr>
              <a:t>на основе арендных отношений может применяться для решения задач социально-экономического развития государства, например для развития сферы услуг населению, развития малого и среднего предпринимательства, социальной поддержки некоторых категорий граждан, создания рабочих мест и т. д.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2860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Преимуществом </a:t>
            </a:r>
            <a:r>
              <a:rPr lang="ru-RU" b="1" dirty="0">
                <a:solidFill>
                  <a:srgbClr val="C00000"/>
                </a:solidFill>
              </a:rPr>
              <a:t>использования арендных отношений для организации ГЧП является: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>
                <a:solidFill>
                  <a:schemeClr val="tx1"/>
                </a:solidFill>
              </a:rPr>
              <a:t>наличие необходимого правового обеспечения;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>
                <a:solidFill>
                  <a:schemeClr val="tx1"/>
                </a:solidFill>
              </a:rPr>
              <a:t>сохранение контроля за использование имущества собственником и соответственно организации эффективного контроля за исполнением договорных обязательств бизнес-партнером;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966605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34076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-относительно </a:t>
            </a:r>
            <a:r>
              <a:rPr lang="ru-RU" b="1" dirty="0">
                <a:solidFill>
                  <a:schemeClr val="tx1"/>
                </a:solidFill>
              </a:rPr>
              <a:t>низкие риски для государства;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-отсутствие </a:t>
            </a:r>
            <a:r>
              <a:rPr lang="ru-RU" b="1" dirty="0">
                <a:solidFill>
                  <a:schemeClr val="tx1"/>
                </a:solidFill>
              </a:rPr>
              <a:t>бюджетных затрат в случае, если в аренду сдаются существующие объекты.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Арендным </a:t>
            </a:r>
            <a:r>
              <a:rPr lang="ru-RU" b="1" dirty="0">
                <a:solidFill>
                  <a:schemeClr val="tx1"/>
                </a:solidFill>
              </a:rPr>
              <a:t>договором также могут предусматриваться инвестиции арендатора в арендуемое им имущество.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914623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673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>
                <a:solidFill>
                  <a:srgbClr val="009900"/>
                </a:solidFill>
              </a:rPr>
              <a:t>Концессии.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Из </a:t>
            </a:r>
            <a:r>
              <a:rPr lang="ru-RU" b="1" dirty="0">
                <a:solidFill>
                  <a:schemeClr val="tx1"/>
                </a:solidFill>
              </a:rPr>
              <a:t>всех форм публично-частного партнерства концессии является наиболее широко используемой формой, которая имеет свое правовое обеспечение в виде </a:t>
            </a:r>
            <a:r>
              <a:rPr lang="ru-RU" b="1" dirty="0">
                <a:solidFill>
                  <a:srgbClr val="0000FF"/>
                </a:solidFill>
              </a:rPr>
              <a:t>Федерального закона «О концессионных соглашениях» от 21.07.2005 № 115-ФЗ. </a:t>
            </a:r>
            <a:r>
              <a:rPr lang="ru-RU" b="1" dirty="0" smtClean="0">
                <a:solidFill>
                  <a:schemeClr val="tx1"/>
                </a:solidFill>
              </a:rPr>
              <a:t>	Наибольший </a:t>
            </a:r>
            <a:r>
              <a:rPr lang="ru-RU" b="1" dirty="0">
                <a:solidFill>
                  <a:schemeClr val="tx1"/>
                </a:solidFill>
              </a:rPr>
              <a:t>интерес предоставляют концессии в сфере ЖКХ, общественного транспорта, сбора и утилизации отходов.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094231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>
                <a:solidFill>
                  <a:srgbClr val="009900"/>
                </a:solidFill>
              </a:rPr>
              <a:t>Участие в капитале.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ГЧП </a:t>
            </a:r>
            <a:r>
              <a:rPr lang="ru-RU" b="1" dirty="0">
                <a:solidFill>
                  <a:schemeClr val="tx1"/>
                </a:solidFill>
              </a:rPr>
              <a:t>в форме участия в капитале может осуществляться в результате приватизации государственных предприятий или учреждения хозяйственного общества партнерами на основе долевого или акционерного участия.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796598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С </a:t>
            </a:r>
            <a:r>
              <a:rPr lang="ru-RU" b="1" dirty="0">
                <a:solidFill>
                  <a:schemeClr val="tx1"/>
                </a:solidFill>
              </a:rPr>
              <a:t>целью организации ГЧП государственное унитарное предприятие может быть акционировано, а затем доля акций этого акционерного общества может быть продана частным владельцам.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Другой </a:t>
            </a:r>
            <a:r>
              <a:rPr lang="ru-RU" b="1" dirty="0">
                <a:solidFill>
                  <a:schemeClr val="tx1"/>
                </a:solidFill>
              </a:rPr>
              <a:t>вариант состоит в учреждении нового хозяйственного общества со смешанной формой собственности, в котором доли или части акций принадлежат государства, а другая часть акций принадлежит частным инвесторам.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320279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3"/>
            <a:ext cx="8686800" cy="606916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Предпринимательская </a:t>
            </a:r>
            <a:r>
              <a:rPr lang="ru-RU" b="1" dirty="0">
                <a:solidFill>
                  <a:schemeClr val="tx1"/>
                </a:solidFill>
              </a:rPr>
              <a:t>деятельность в хозяйственных обществах осуществляется на средства участников, в качестве которых выступают в этих случаях государство и частные инвесторы. Управление хозяйственным обществом в таких случаях осуществляется совместно. Риски сторон распределяются пропорционально доле в капитале хозяйственного общества.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Баланс </a:t>
            </a:r>
            <a:r>
              <a:rPr lang="ru-RU" b="1" dirty="0">
                <a:solidFill>
                  <a:schemeClr val="tx1"/>
                </a:solidFill>
              </a:rPr>
              <a:t>интересов определяется тем, в чьем владении находятся контрольные и блокирующие пакеты акций (доли).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330048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отличие от других форм публично-частного партнерства, в которых публичные власти не вмешивается в текущую хозяйственную деятельность, в формах участия в капитале представители власти присутствуют постоянно, а частный бизнес обладает меньшей степенью самостоятельности и свободы в принятии хозяйственных решений, чем в других.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588038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7086" y="141277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5</a:t>
            </a:r>
            <a:r>
              <a:rPr lang="ru-RU" sz="3300" b="1" dirty="0">
                <a:solidFill>
                  <a:schemeClr val="tx1"/>
                </a:solidFill>
              </a:rPr>
              <a:t>. </a:t>
            </a:r>
            <a:r>
              <a:rPr lang="ru-RU" sz="3300" b="1" dirty="0">
                <a:solidFill>
                  <a:srgbClr val="009900"/>
                </a:solidFill>
              </a:rPr>
              <a:t>Соглашения о разделе продукции.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В </a:t>
            </a:r>
            <a:r>
              <a:rPr lang="ru-RU" sz="3300" b="1" dirty="0">
                <a:solidFill>
                  <a:schemeClr val="tx1"/>
                </a:solidFill>
              </a:rPr>
              <a:t>соответствии с </a:t>
            </a:r>
            <a:r>
              <a:rPr lang="ru-RU" sz="3300" b="1" dirty="0">
                <a:solidFill>
                  <a:srgbClr val="0000FF"/>
                </a:solidFill>
              </a:rPr>
              <a:t>ФЗ «О соглашениях о разделе продукции» от 30.12.1995 г. № 225-ФЗ </a:t>
            </a:r>
            <a:r>
              <a:rPr lang="ru-RU" sz="3300" b="1" dirty="0">
                <a:solidFill>
                  <a:schemeClr val="tx1"/>
                </a:solidFill>
              </a:rPr>
              <a:t>указанные соглашения заключаются с инвесторами для разведки и добычи углеводородного сырья Правительством РФ. </a:t>
            </a:r>
          </a:p>
          <a:p>
            <a:pPr marL="0" indent="0" algn="just">
              <a:buNone/>
            </a:pPr>
            <a:endParaRPr lang="ru-RU" sz="33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02177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Инвестиции </a:t>
            </a:r>
            <a:r>
              <a:rPr lang="ru-RU" b="1" dirty="0">
                <a:solidFill>
                  <a:schemeClr val="tx1"/>
                </a:solidFill>
              </a:rPr>
              <a:t>осуществляет собственник. В контракте на управление собственник несет операционные риски, оплачивает услуги частного партнера или услуги оплачиваются потребителями.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арендном договоре собственник получает </a:t>
            </a:r>
            <a:r>
              <a:rPr lang="ru-RU" b="1" dirty="0">
                <a:solidFill>
                  <a:srgbClr val="0000FF"/>
                </a:solidFill>
              </a:rPr>
              <a:t>арендную плату</a:t>
            </a:r>
            <a:r>
              <a:rPr lang="ru-RU" b="1" dirty="0">
                <a:solidFill>
                  <a:schemeClr val="tx1"/>
                </a:solidFill>
              </a:rPr>
              <a:t> с арендатора, а риски ложатся на частного партнера. Арендный договор может предусматривать выкуп арендованного имущества (</a:t>
            </a:r>
            <a:r>
              <a:rPr lang="ru-RU" b="1" dirty="0">
                <a:solidFill>
                  <a:srgbClr val="0000FF"/>
                </a:solidFill>
              </a:rPr>
              <a:t>лизинговый</a:t>
            </a:r>
            <a:r>
              <a:rPr lang="ru-RU" b="1" dirty="0">
                <a:solidFill>
                  <a:schemeClr val="tx1"/>
                </a:solidFill>
              </a:rPr>
              <a:t> договор аренды).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608976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41277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6</a:t>
            </a:r>
            <a:r>
              <a:rPr lang="ru-RU" sz="3300" b="1" dirty="0">
                <a:solidFill>
                  <a:schemeClr val="tx1"/>
                </a:solidFill>
              </a:rPr>
              <a:t>. </a:t>
            </a:r>
            <a:r>
              <a:rPr lang="ru-RU" sz="3300" b="1" dirty="0">
                <a:solidFill>
                  <a:srgbClr val="009900"/>
                </a:solidFill>
              </a:rPr>
              <a:t>Смешанные формы.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Поскольку </a:t>
            </a:r>
            <a:r>
              <a:rPr lang="ru-RU" sz="3300" b="1" dirty="0">
                <a:solidFill>
                  <a:schemeClr val="tx1"/>
                </a:solidFill>
              </a:rPr>
              <a:t>формы государственно и </a:t>
            </a:r>
            <a:r>
              <a:rPr lang="ru-RU" sz="3300" b="1" dirty="0" err="1">
                <a:solidFill>
                  <a:schemeClr val="tx1"/>
                </a:solidFill>
              </a:rPr>
              <a:t>муниципально</a:t>
            </a:r>
            <a:r>
              <a:rPr lang="ru-RU" sz="3300" b="1" dirty="0">
                <a:solidFill>
                  <a:schemeClr val="tx1"/>
                </a:solidFill>
              </a:rPr>
              <a:t>-частного партнерства в РФ законодательно не разграничены, то могут использоваться и различные смешанные формы, либо проекты, которые трудно полностью отнести к одной из перечисленных форм.</a:t>
            </a:r>
          </a:p>
          <a:p>
            <a:pPr marL="0" indent="0" algn="just">
              <a:buNone/>
            </a:pPr>
            <a:endParaRPr lang="ru-RU" sz="33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28006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</a:t>
            </a:r>
            <a:r>
              <a:rPr lang="ru-RU" b="1" dirty="0">
                <a:solidFill>
                  <a:srgbClr val="009900"/>
                </a:solidFill>
              </a:rPr>
              <a:t>Концессия.</a:t>
            </a:r>
            <a:r>
              <a:rPr lang="ru-RU" b="1" dirty="0">
                <a:solidFill>
                  <a:schemeClr val="tx1"/>
                </a:solidFill>
              </a:rPr>
              <a:t> Частному бизнесу предоставляется право владения и пользования существующим объектом муниципальной или государственной собственности по договору за плату на условиях возврата объекта через определенное время, достаточное для окупаемости инвестиций и извлечения прибыли.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93013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651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Частный </a:t>
            </a:r>
            <a:r>
              <a:rPr lang="ru-RU" b="1" dirty="0">
                <a:solidFill>
                  <a:schemeClr val="tx1"/>
                </a:solidFill>
              </a:rPr>
              <a:t>бизнес осуществляет инвестиции и несет все или значительную часть рисков. </a:t>
            </a:r>
            <a:r>
              <a:rPr lang="ru-RU" b="1" dirty="0" smtClean="0">
                <a:solidFill>
                  <a:schemeClr val="tx1"/>
                </a:solidFill>
              </a:rPr>
              <a:t>	Право </a:t>
            </a:r>
            <a:r>
              <a:rPr lang="ru-RU" b="1" dirty="0">
                <a:solidFill>
                  <a:schemeClr val="tx1"/>
                </a:solidFill>
              </a:rPr>
              <a:t>распоряжения сохраняется за собственником объекта, частному бизнесу предоставляется право на его расширение, реконструкцию и развитие, в установленный концессионным соглашением период. Однако все усовершенствования и дополнительно приобретенные основные фонды по истечении срока концессии передаются собственнику.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70434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5"/>
            <a:ext cx="8686800" cy="6388819"/>
          </a:xfrm>
        </p:spPr>
        <p:txBody>
          <a:bodyPr/>
          <a:lstStyle/>
          <a:p>
            <a:pPr marL="0" indent="0" algn="just">
              <a:buNone/>
            </a:pPr>
            <a:r>
              <a:rPr lang="ru-RU" sz="2700" b="1" dirty="0" smtClean="0">
                <a:solidFill>
                  <a:schemeClr val="tx1"/>
                </a:solidFill>
              </a:rPr>
              <a:t>	</a:t>
            </a:r>
            <a:r>
              <a:rPr lang="ru-RU" sz="2700" b="1" dirty="0" smtClean="0">
                <a:solidFill>
                  <a:srgbClr val="C00000"/>
                </a:solidFill>
              </a:rPr>
              <a:t>Выделяются </a:t>
            </a:r>
            <a:r>
              <a:rPr lang="ru-RU" sz="2700" b="1" dirty="0">
                <a:solidFill>
                  <a:srgbClr val="C00000"/>
                </a:solidFill>
              </a:rPr>
              <a:t>несколько основных моделей концессионных соглашений:</a:t>
            </a:r>
          </a:p>
          <a:p>
            <a:pPr marL="0" indent="0" algn="just">
              <a:buNone/>
            </a:pPr>
            <a:r>
              <a:rPr lang="ru-RU" sz="2700" b="1" dirty="0" smtClean="0">
                <a:solidFill>
                  <a:schemeClr val="tx1"/>
                </a:solidFill>
              </a:rPr>
              <a:t>	а</a:t>
            </a:r>
            <a:r>
              <a:rPr lang="ru-RU" sz="2700" b="1" dirty="0">
                <a:solidFill>
                  <a:schemeClr val="tx1"/>
                </a:solidFill>
              </a:rPr>
              <a:t>) </a:t>
            </a:r>
            <a:r>
              <a:rPr lang="ru-RU" sz="2700" b="1" dirty="0">
                <a:solidFill>
                  <a:srgbClr val="0000FF"/>
                </a:solidFill>
              </a:rPr>
              <a:t>Модель реконструкция – управление – передача </a:t>
            </a:r>
            <a:r>
              <a:rPr lang="ru-RU" sz="2700" b="1" dirty="0">
                <a:solidFill>
                  <a:schemeClr val="tx1"/>
                </a:solidFill>
              </a:rPr>
              <a:t>предполагает реконструкцию объекта концессии, включая капитальный ремонт зданий и сооружений, обновление иных основных фондов (производственных мощностей), владение и пользование объектом концессии, осуществление деятельности, для которой предназначен объект концессии, с целью возврата инвестиций и извлечения прибыли в течение срока концессии (эксплуатация), возврат объекта концессии собственнику по истечении срока концессии. Концессионным соглашением может предусматриваться или не предусматриваться концессионная плата.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82091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7086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б</a:t>
            </a:r>
            <a:r>
              <a:rPr lang="ru-RU" sz="2800" b="1" dirty="0">
                <a:solidFill>
                  <a:schemeClr val="tx1"/>
                </a:solidFill>
              </a:rPr>
              <a:t>) </a:t>
            </a:r>
            <a:r>
              <a:rPr lang="ru-RU" sz="2800" b="1" dirty="0">
                <a:solidFill>
                  <a:srgbClr val="0000FF"/>
                </a:solidFill>
              </a:rPr>
              <a:t>Модель реконструкция – аренда – передача </a:t>
            </a:r>
            <a:r>
              <a:rPr lang="ru-RU" sz="2800" b="1" dirty="0">
                <a:solidFill>
                  <a:schemeClr val="tx1"/>
                </a:solidFill>
              </a:rPr>
              <a:t>предполагает реконструкцию объекта концессии, включая капитальный ремонт зданий и сооружений, обновление иных основных фондов (производственных мощностей), владение и пользование объектом концессии на основе арендного соглашения (внесения арендной платы в качестве концессионной платы) или на основе лизингового соглашения, осуществление деятельности, для которой предназначен объект концессии, с целью возврата инвестиций и извлечения прибыли в течение срока концессии (эксплуатация), возврат объекта концессии собственнику по истечении срока концессии.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69585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509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</a:t>
            </a:r>
            <a:r>
              <a:rPr lang="ru-RU" b="1" dirty="0">
                <a:solidFill>
                  <a:schemeClr val="tx1"/>
                </a:solidFill>
              </a:rPr>
              <a:t>) </a:t>
            </a:r>
            <a:r>
              <a:rPr lang="ru-RU" b="1" dirty="0">
                <a:solidFill>
                  <a:srgbClr val="0000FF"/>
                </a:solidFill>
              </a:rPr>
              <a:t>Модель строительство (расширение) - реконструкция – управление – передача </a:t>
            </a:r>
            <a:r>
              <a:rPr lang="ru-RU" b="1" dirty="0">
                <a:solidFill>
                  <a:schemeClr val="tx1"/>
                </a:solidFill>
              </a:rPr>
              <a:t>предполагает реконструкцию объекта концессии, его расширение или новое строительство наряду с реконструкцией объекта концессии, эксплуатацию объекта в течение срока концессии, возврат объекта концессии собственнику по истечении срока концессии.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38729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33203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 </a:t>
            </a:r>
            <a:r>
              <a:rPr lang="ru-RU" b="1" dirty="0">
                <a:solidFill>
                  <a:srgbClr val="009900"/>
                </a:solidFill>
              </a:rPr>
              <a:t>Проекты нового строительства (проекты с чистого листа).</a:t>
            </a:r>
            <a:r>
              <a:rPr lang="ru-RU" b="1" dirty="0">
                <a:solidFill>
                  <a:schemeClr val="tx1"/>
                </a:solidFill>
              </a:rPr>
              <a:t> Частный бизнес строит и эксплуатирует новые объекты в течение срока, указанного в контракте.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422022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713</TotalTime>
  <Words>54</Words>
  <Application>Microsoft Office PowerPoint</Application>
  <PresentationFormat>Экран (4:3)</PresentationFormat>
  <Paragraphs>88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Трек</vt:lpstr>
      <vt:lpstr>ТЕМА: «ФОРМЫ И МОДЕЛИ ГОСУДАРСТВЕННО-ЧАСТНОГО ПАРТНЕРСТВА»</vt:lpstr>
      <vt:lpstr>ВОПРОС 1. ОБЩИЕ ФОРМЫ ГОСУДАРСТВЕННО-ЧАСТНОГО ПАРТНЕРСТВА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Вопрос 2. модели государственно-частного партнерства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154</cp:lastModifiedBy>
  <cp:revision>75</cp:revision>
  <dcterms:created xsi:type="dcterms:W3CDTF">2011-05-11T10:44:05Z</dcterms:created>
  <dcterms:modified xsi:type="dcterms:W3CDTF">2016-01-15T08:38:02Z</dcterms:modified>
</cp:coreProperties>
</file>